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handoutMasterIdLst>
    <p:handoutMasterId r:id="rId35"/>
  </p:handoutMasterIdLst>
  <p:sldIdLst>
    <p:sldId id="269" r:id="rId5"/>
    <p:sldId id="267" r:id="rId6"/>
    <p:sldId id="270" r:id="rId7"/>
    <p:sldId id="271" r:id="rId8"/>
    <p:sldId id="272" r:id="rId9"/>
    <p:sldId id="257" r:id="rId10"/>
    <p:sldId id="287" r:id="rId11"/>
    <p:sldId id="273" r:id="rId12"/>
    <p:sldId id="258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96" r:id="rId25"/>
    <p:sldId id="285" r:id="rId26"/>
    <p:sldId id="286" r:id="rId27"/>
    <p:sldId id="291" r:id="rId28"/>
    <p:sldId id="289" r:id="rId29"/>
    <p:sldId id="290" r:id="rId30"/>
    <p:sldId id="288" r:id="rId31"/>
    <p:sldId id="292" r:id="rId32"/>
    <p:sldId id="293" r:id="rId33"/>
    <p:sldId id="29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97D"/>
    <a:srgbClr val="EFE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06799F8-075E-4A3A-A7F6-7FBC6576F1A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26" autoAdjust="0"/>
  </p:normalViewPr>
  <p:slideViewPr>
    <p:cSldViewPr snapToGrid="0">
      <p:cViewPr varScale="1">
        <p:scale>
          <a:sx n="107" d="100"/>
          <a:sy n="107" d="100"/>
        </p:scale>
        <p:origin x="7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22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47F476-161E-4A04-A0FB-965A0EEB43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2E49AB-875B-42C8-941C-0DE0DBD2D3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6B955-9ABA-47D4-BA0F-43D209E6DE06}" type="datetimeFigureOut">
              <a:rPr lang="en-US" smtClean="0"/>
              <a:t>5/3/2020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EFBA4A-EC84-4A1C-951D-F76333FEEC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85306-E124-4DA3-9455-10E28A78FE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AA0D8-202C-4D3D-887A-429ECB6FFB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06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15128" y="1397977"/>
            <a:ext cx="8361229" cy="3007447"/>
          </a:xfrm>
        </p:spPr>
        <p:txBody>
          <a:bodyPr anchor="ctr" anchorCtr="0">
            <a:noAutofit/>
          </a:bodyPr>
          <a:lstStyle>
            <a:lvl1pPr algn="ctr">
              <a:defRPr sz="66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4475023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79965FD7-DA9A-4AFB-B8C8-34AC1FEE9F72}"/>
              </a:ext>
            </a:extLst>
          </p:cNvPr>
          <p:cNvSpPr/>
          <p:nvPr userDrawn="1"/>
        </p:nvSpPr>
        <p:spPr>
          <a:xfrm flipV="1">
            <a:off x="887674" y="726883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92465177-72B9-4DCF-8F98-0C79F3EE32EC}"/>
              </a:ext>
            </a:extLst>
          </p:cNvPr>
          <p:cNvSpPr/>
          <p:nvPr userDrawn="1"/>
        </p:nvSpPr>
        <p:spPr>
          <a:xfrm rot="10800000" flipV="1">
            <a:off x="8532326" y="1820272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B5516E7A-AEB0-4772-8098-8B0F8B5F1126}"/>
              </a:ext>
            </a:extLst>
          </p:cNvPr>
          <p:cNvSpPr/>
          <p:nvPr userDrawn="1"/>
        </p:nvSpPr>
        <p:spPr>
          <a:xfrm flipV="1">
            <a:off x="752858" y="609652"/>
            <a:ext cx="3152309" cy="4408489"/>
          </a:xfrm>
          <a:prstGeom prst="corner">
            <a:avLst>
              <a:gd name="adj1" fmla="val 6149"/>
              <a:gd name="adj2" fmla="val 68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E864F603-D3F0-4241-9005-3F6C3BD62BEF}"/>
              </a:ext>
            </a:extLst>
          </p:cNvPr>
          <p:cNvSpPr/>
          <p:nvPr userDrawn="1"/>
        </p:nvSpPr>
        <p:spPr>
          <a:xfrm flipH="1">
            <a:off x="8286318" y="1685652"/>
            <a:ext cx="3152309" cy="4408489"/>
          </a:xfrm>
          <a:prstGeom prst="corner">
            <a:avLst>
              <a:gd name="adj1" fmla="val 6773"/>
              <a:gd name="adj2" fmla="val 68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12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91236E78-C797-4C31-BA0C-DB193BAF6D2D}"/>
              </a:ext>
            </a:extLst>
          </p:cNvPr>
          <p:cNvSpPr/>
          <p:nvPr userDrawn="1"/>
        </p:nvSpPr>
        <p:spPr>
          <a:xfrm rot="10800000" flipV="1">
            <a:off x="8391654" y="1873024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L-Shape 9">
            <a:extLst>
              <a:ext uri="{FF2B5EF4-FFF2-40B4-BE49-F238E27FC236}">
                <a16:creationId xmlns:a16="http://schemas.microsoft.com/office/drawing/2014/main" id="{BFA658F0-F295-40A9-8BA8-1F6CBDFBBE09}"/>
              </a:ext>
            </a:extLst>
          </p:cNvPr>
          <p:cNvSpPr/>
          <p:nvPr userDrawn="1"/>
        </p:nvSpPr>
        <p:spPr>
          <a:xfrm flipH="1">
            <a:off x="8152968" y="1752327"/>
            <a:ext cx="3152309" cy="4408489"/>
          </a:xfrm>
          <a:prstGeom prst="corner">
            <a:avLst>
              <a:gd name="adj1" fmla="val 7085"/>
              <a:gd name="adj2" fmla="val 775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0073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72544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D1631-6749-4027-9415-B72D163BBD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0471" y="2297695"/>
            <a:ext cx="9071059" cy="2767600"/>
          </a:xfrm>
        </p:spPr>
        <p:txBody>
          <a:bodyPr anchor="ctr"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6103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90140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econd Option">
    <p:bg bwMode="grayWhite">
      <p:bgPr>
        <a:gradFill flip="none" rotWithShape="1">
          <a:gsLst>
            <a:gs pos="0">
              <a:schemeClr val="tx2">
                <a:lumMod val="50000"/>
              </a:schemeClr>
            </a:gs>
            <a:gs pos="34000">
              <a:schemeClr val="tx2"/>
            </a:gs>
            <a:gs pos="66000">
              <a:schemeClr val="tx2">
                <a:lumMod val="75000"/>
              </a:schemeClr>
            </a:gs>
            <a:gs pos="97000">
              <a:schemeClr val="tx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-Shape 9">
            <a:extLst>
              <a:ext uri="{FF2B5EF4-FFF2-40B4-BE49-F238E27FC236}">
                <a16:creationId xmlns:a16="http://schemas.microsoft.com/office/drawing/2014/main" id="{13412040-642F-40C5-8AB5-C0E8D41B481B}"/>
              </a:ext>
            </a:extLst>
          </p:cNvPr>
          <p:cNvSpPr/>
          <p:nvPr userDrawn="1"/>
        </p:nvSpPr>
        <p:spPr>
          <a:xfrm flipV="1">
            <a:off x="870090" y="709300"/>
            <a:ext cx="2772000" cy="2772000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 title="Side bar">
            <a:extLst>
              <a:ext uri="{FF2B5EF4-FFF2-40B4-BE49-F238E27FC236}">
                <a16:creationId xmlns:a16="http://schemas.microsoft.com/office/drawing/2014/main" id="{BADD331D-DA8D-4D47-A2BB-F4875FDB16A4}"/>
              </a:ext>
            </a:extLst>
          </p:cNvPr>
          <p:cNvSpPr/>
          <p:nvPr userDrawn="1"/>
        </p:nvSpPr>
        <p:spPr>
          <a:xfrm rot="5400000">
            <a:off x="5791174" y="457175"/>
            <a:ext cx="609651" cy="1219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97977" y="1151796"/>
            <a:ext cx="9504485" cy="3007447"/>
          </a:xfrm>
        </p:spPr>
        <p:txBody>
          <a:bodyPr anchor="ctr" anchorCtr="0">
            <a:noAutofit/>
          </a:bodyPr>
          <a:lstStyle>
            <a:lvl1pPr algn="ctr">
              <a:defRPr sz="6600"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7977" y="4897053"/>
            <a:ext cx="950448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68D376A1-CC76-4C90-B2CF-F89EA13E7942}"/>
              </a:ext>
            </a:extLst>
          </p:cNvPr>
          <p:cNvSpPr/>
          <p:nvPr userDrawn="1"/>
        </p:nvSpPr>
        <p:spPr>
          <a:xfrm rot="10800000" flipV="1">
            <a:off x="8549910" y="1820273"/>
            <a:ext cx="2772000" cy="2772000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B5516E7A-AEB0-4772-8098-8B0F8B5F1126}"/>
              </a:ext>
            </a:extLst>
          </p:cNvPr>
          <p:cNvSpPr/>
          <p:nvPr userDrawn="1"/>
        </p:nvSpPr>
        <p:spPr>
          <a:xfrm flipV="1">
            <a:off x="752858" y="609652"/>
            <a:ext cx="3152309" cy="3007448"/>
          </a:xfrm>
          <a:prstGeom prst="corner">
            <a:avLst>
              <a:gd name="adj1" fmla="val 6089"/>
              <a:gd name="adj2" fmla="val 6769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E864F603-D3F0-4241-9005-3F6C3BD62BEF}"/>
              </a:ext>
            </a:extLst>
          </p:cNvPr>
          <p:cNvSpPr/>
          <p:nvPr userDrawn="1"/>
        </p:nvSpPr>
        <p:spPr>
          <a:xfrm flipH="1">
            <a:off x="8286317" y="1685653"/>
            <a:ext cx="3152309" cy="3007448"/>
          </a:xfrm>
          <a:prstGeom prst="corner">
            <a:avLst>
              <a:gd name="adj1" fmla="val 6089"/>
              <a:gd name="adj2" fmla="val 6442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3502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720213"/>
          </a:xfr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84671"/>
            <a:ext cx="9601200" cy="438272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EFB83C-E1EC-41AC-BFF6-9D094E2D43C6}"/>
              </a:ext>
            </a:extLst>
          </p:cNvPr>
          <p:cNvCxnSpPr/>
          <p:nvPr userDrawn="1"/>
        </p:nvCxnSpPr>
        <p:spPr>
          <a:xfrm>
            <a:off x="1465008" y="1445344"/>
            <a:ext cx="94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941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 and Picture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A2BD38-4A6C-44EB-900D-A3E3AE37854F}"/>
              </a:ext>
            </a:extLst>
          </p:cNvPr>
          <p:cNvSpPr/>
          <p:nvPr userDrawn="1"/>
        </p:nvSpPr>
        <p:spPr>
          <a:xfrm>
            <a:off x="6581723" y="404614"/>
            <a:ext cx="5191176" cy="604877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36000">
                <a:schemeClr val="tx2"/>
              </a:gs>
              <a:gs pos="69000">
                <a:schemeClr val="tx2">
                  <a:lumMod val="75000"/>
                </a:schemeClr>
              </a:gs>
              <a:gs pos="97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22C1B9-FA56-4CEA-AD98-25A595D942F8}"/>
              </a:ext>
            </a:extLst>
          </p:cNvPr>
          <p:cNvSpPr/>
          <p:nvPr userDrawn="1"/>
        </p:nvSpPr>
        <p:spPr bwMode="white">
          <a:xfrm>
            <a:off x="7040199" y="564425"/>
            <a:ext cx="4356000" cy="4464000"/>
          </a:xfrm>
          <a:prstGeom prst="ellipse">
            <a:avLst/>
          </a:prstGeom>
          <a:noFill/>
          <a:ln w="12382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title="Background Shape"/>
          <p:cNvSpPr/>
          <p:nvPr/>
        </p:nvSpPr>
        <p:spPr>
          <a:xfrm>
            <a:off x="0" y="376"/>
            <a:ext cx="6096000" cy="68576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6246" y="400665"/>
            <a:ext cx="4858460" cy="1428136"/>
          </a:xfrm>
        </p:spPr>
        <p:txBody>
          <a:bodyPr anchor="ctr" anchorCtr="0">
            <a:no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6246" y="2113935"/>
            <a:ext cx="4858460" cy="4247186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246" y="6443554"/>
            <a:ext cx="132432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25377" y="6453386"/>
            <a:ext cx="2619329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87939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024000" y="0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786B981-6A78-425B-97A2-BA24E40DB7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45761" y="670570"/>
            <a:ext cx="4151312" cy="4248000"/>
          </a:xfrm>
          <a:prstGeom prst="ellipse">
            <a:avLst/>
          </a:prstGeom>
          <a:ln w="38100">
            <a:solidFill>
              <a:schemeClr val="bg2"/>
            </a:solidFill>
          </a:ln>
          <a:effectLst>
            <a:innerShdw blurRad="114300">
              <a:prstClr val="black"/>
            </a:innerShdw>
          </a:effectLst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A21C7D74-31FD-4638-819B-6F7351A177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47294" y="5188236"/>
            <a:ext cx="4858459" cy="1126906"/>
          </a:xfr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1pPr>
            <a:lvl2pPr marL="530352" indent="0" algn="ctr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2pPr>
            <a:lvl3pPr marL="987552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3pPr>
            <a:lvl4pPr marL="1444752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901952" indent="0" algn="ctr">
              <a:buNone/>
              <a:defRPr sz="1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CB430D22-8AAF-444F-A6CE-7C02859083D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516927" y="335049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0D8BA010-8544-4718-9EA3-B0248C963FD4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5085711" y="33029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C0FFB550-21A6-456B-BA1A-EF145674866C}"/>
              </a:ext>
            </a:extLst>
          </p:cNvPr>
          <p:cNvSpPr>
            <a:spLocks noChangeAspect="1"/>
          </p:cNvSpPr>
          <p:nvPr userDrawn="1"/>
        </p:nvSpPr>
        <p:spPr>
          <a:xfrm>
            <a:off x="522817" y="1476927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70EF88E9-8CAC-422B-A9A6-D9FD1F17DAE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081769" y="148200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8449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A2BD38-4A6C-44EB-900D-A3E3AE37854F}"/>
              </a:ext>
            </a:extLst>
          </p:cNvPr>
          <p:cNvSpPr/>
          <p:nvPr userDrawn="1"/>
        </p:nvSpPr>
        <p:spPr>
          <a:xfrm>
            <a:off x="6581723" y="404614"/>
            <a:ext cx="5191176" cy="604877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36000">
                <a:schemeClr val="tx2"/>
              </a:gs>
              <a:gs pos="69000">
                <a:schemeClr val="tx2">
                  <a:lumMod val="75000"/>
                </a:schemeClr>
              </a:gs>
              <a:gs pos="97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title="Background Shape"/>
          <p:cNvSpPr/>
          <p:nvPr/>
        </p:nvSpPr>
        <p:spPr>
          <a:xfrm>
            <a:off x="0" y="376"/>
            <a:ext cx="6096000" cy="68576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6246" y="400665"/>
            <a:ext cx="4858460" cy="1428136"/>
          </a:xfrm>
        </p:spPr>
        <p:txBody>
          <a:bodyPr anchor="ctr" anchorCtr="0">
            <a:no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6246" y="2113935"/>
            <a:ext cx="4858460" cy="4247186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246" y="6443554"/>
            <a:ext cx="132432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25377" y="6453386"/>
            <a:ext cx="2619329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87939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024000" y="0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CB430D22-8AAF-444F-A6CE-7C02859083D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516927" y="335049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0D8BA010-8544-4718-9EA3-B0248C963FD4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5085711" y="33029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C0FFB550-21A6-456B-BA1A-EF145674866C}"/>
              </a:ext>
            </a:extLst>
          </p:cNvPr>
          <p:cNvSpPr>
            <a:spLocks noChangeAspect="1"/>
          </p:cNvSpPr>
          <p:nvPr userDrawn="1"/>
        </p:nvSpPr>
        <p:spPr>
          <a:xfrm>
            <a:off x="522817" y="1476927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70EF88E9-8CAC-422B-A9A6-D9FD1F17DAE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081769" y="148200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D439475-E625-4449-B42E-8F291D64A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360" y="518474"/>
            <a:ext cx="4910394" cy="5759777"/>
          </a:xfr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18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lang="en-US" sz="18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lang="en-US" sz="16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lang="en-US"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lang="en-US" sz="1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marL="0" lvl="0" indent="0" algn="ctr">
              <a:buNone/>
            </a:pPr>
            <a:r>
              <a:rPr lang="en-US" noProof="0"/>
              <a:t>Edit Master text styles</a:t>
            </a:r>
          </a:p>
          <a:p>
            <a:pPr marL="0" lvl="1" indent="0" algn="ctr">
              <a:buNone/>
            </a:pPr>
            <a:r>
              <a:rPr lang="en-US" noProof="0"/>
              <a:t>Second level</a:t>
            </a:r>
          </a:p>
          <a:p>
            <a:pPr marL="0" lvl="2" indent="0" algn="ctr">
              <a:buNone/>
            </a:pPr>
            <a:r>
              <a:rPr lang="en-US" noProof="0"/>
              <a:t>Third level</a:t>
            </a:r>
          </a:p>
          <a:p>
            <a:pPr marL="0" lvl="3" indent="0" algn="ctr">
              <a:buNone/>
            </a:pPr>
            <a:r>
              <a:rPr lang="en-US" noProof="0"/>
              <a:t>Fourth level</a:t>
            </a:r>
          </a:p>
          <a:p>
            <a:pPr marL="0" lvl="4" indent="0" algn="ctr">
              <a:buNone/>
            </a:pPr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602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, TItl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-1" y="376"/>
            <a:ext cx="6234898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430D42-50DC-4502-A3E8-251FE7F0809D}"/>
              </a:ext>
            </a:extLst>
          </p:cNvPr>
          <p:cNvSpPr/>
          <p:nvPr userDrawn="1"/>
        </p:nvSpPr>
        <p:spPr>
          <a:xfrm>
            <a:off x="507591" y="5289755"/>
            <a:ext cx="5270049" cy="1012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3"/>
              </a:solidFill>
            </a:endParaRPr>
          </a:p>
        </p:txBody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836AFDEB-3C72-49E0-9B45-DC9EFBA6587F}"/>
              </a:ext>
            </a:extLst>
          </p:cNvPr>
          <p:cNvSpPr/>
          <p:nvPr userDrawn="1"/>
        </p:nvSpPr>
        <p:spPr bwMode="white">
          <a:xfrm>
            <a:off x="507591" y="409286"/>
            <a:ext cx="5270049" cy="4732985"/>
          </a:xfrm>
          <a:prstGeom prst="snip2DiagRect">
            <a:avLst>
              <a:gd name="adj1" fmla="val 0"/>
              <a:gd name="adj2" fmla="val 10697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30776" y="477366"/>
            <a:ext cx="4644000" cy="1341602"/>
          </a:xfrm>
        </p:spPr>
        <p:txBody>
          <a:bodyPr anchor="ctr" anchorCtr="0">
            <a:norm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0775" y="1966451"/>
            <a:ext cx="4644001" cy="4388615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7591" y="6453386"/>
            <a:ext cx="120457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0396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234897" y="-376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26A5AA85-E28D-4647-B000-742C83A8047D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6845770" y="372071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C3CD9875-0A2E-4F4D-ACB7-87DD98EED9D0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8438" y="5819525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BDA3A4D-2561-4EEB-8787-E1A6525657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6245" y="668595"/>
            <a:ext cx="4646651" cy="4198373"/>
          </a:xfrm>
          <a:prstGeom prst="snip2DiagRect">
            <a:avLst>
              <a:gd name="adj1" fmla="val 0"/>
              <a:gd name="adj2" fmla="val 10300"/>
            </a:avLst>
          </a:prstGeom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BB32A6B-92AA-4208-9120-FFC166CE75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275" y="5352418"/>
            <a:ext cx="5148000" cy="900000"/>
          </a:xfrm>
          <a:solidFill>
            <a:schemeClr val="bg2"/>
          </a:solidFill>
          <a:effectLst>
            <a:innerShdw blurRad="114300">
              <a:prstClr val="black">
                <a:alpha val="34000"/>
              </a:prstClr>
            </a:innerShdw>
          </a:effectLst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</a:defRPr>
            </a:lvl1pPr>
            <a:lvl2pPr marL="530352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</a:defRPr>
            </a:lvl2pPr>
            <a:lvl3pPr marL="987552" indent="0" algn="ctr"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</a:defRPr>
            </a:lvl3pPr>
            <a:lvl4pPr marL="1444752" indent="0" algn="ctr"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</a:defRPr>
            </a:lvl4pPr>
            <a:lvl5pPr marL="1901952" indent="0" algn="ctr">
              <a:buFont typeface="Arial" panose="020B0604020202020204" pitchFamily="34" charset="0"/>
              <a:buNone/>
              <a:defRPr sz="14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CC096F9F-3AD4-4FC8-823F-DBD962E2E1C6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1021316" y="361496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9CFFEAD0-9992-49A8-A068-3357E08CD7C0}"/>
              </a:ext>
            </a:extLst>
          </p:cNvPr>
          <p:cNvSpPr>
            <a:spLocks noChangeAspect="1"/>
          </p:cNvSpPr>
          <p:nvPr userDrawn="1"/>
        </p:nvSpPr>
        <p:spPr>
          <a:xfrm>
            <a:off x="6865431" y="5819524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0145D-417E-4648-AB08-0A7974A629E0}"/>
              </a:ext>
            </a:extLst>
          </p:cNvPr>
          <p:cNvCxnSpPr/>
          <p:nvPr userDrawn="1"/>
        </p:nvCxnSpPr>
        <p:spPr>
          <a:xfrm>
            <a:off x="7118556" y="1789472"/>
            <a:ext cx="428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82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-1" y="376"/>
            <a:ext cx="6234898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836AFDEB-3C72-49E0-9B45-DC9EFBA6587F}"/>
              </a:ext>
            </a:extLst>
          </p:cNvPr>
          <p:cNvSpPr/>
          <p:nvPr userDrawn="1"/>
        </p:nvSpPr>
        <p:spPr bwMode="white">
          <a:xfrm>
            <a:off x="507591" y="409286"/>
            <a:ext cx="5270049" cy="5945780"/>
          </a:xfrm>
          <a:prstGeom prst="snip2DiagRect">
            <a:avLst>
              <a:gd name="adj1" fmla="val 0"/>
              <a:gd name="adj2" fmla="val 10697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30776" y="477366"/>
            <a:ext cx="4644000" cy="1341602"/>
          </a:xfrm>
        </p:spPr>
        <p:txBody>
          <a:bodyPr anchor="ctr" anchorCtr="0">
            <a:norm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0775" y="1966451"/>
            <a:ext cx="4644001" cy="4388615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7591" y="6453386"/>
            <a:ext cx="120457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5/3/2020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0396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234897" y="-376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26A5AA85-E28D-4647-B000-742C83A8047D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6845770" y="372071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C3CD9875-0A2E-4F4D-ACB7-87DD98EED9D0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8438" y="5819525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57F3340-8A42-40F0-BF5B-EEF6E3E88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6246" y="668595"/>
            <a:ext cx="4646651" cy="5383413"/>
          </a:xfrm>
          <a:custGeom>
            <a:avLst/>
            <a:gdLst>
              <a:gd name="connsiteX0" fmla="*/ 0 w 4646651"/>
              <a:gd name="connsiteY0" fmla="*/ 0 h 5383413"/>
              <a:gd name="connsiteX1" fmla="*/ 4168046 w 4646651"/>
              <a:gd name="connsiteY1" fmla="*/ 0 h 5383413"/>
              <a:gd name="connsiteX2" fmla="*/ 4646651 w 4646651"/>
              <a:gd name="connsiteY2" fmla="*/ 478605 h 5383413"/>
              <a:gd name="connsiteX3" fmla="*/ 4646651 w 4646651"/>
              <a:gd name="connsiteY3" fmla="*/ 5383413 h 5383413"/>
              <a:gd name="connsiteX4" fmla="*/ 478605 w 4646651"/>
              <a:gd name="connsiteY4" fmla="*/ 5383413 h 5383413"/>
              <a:gd name="connsiteX5" fmla="*/ 0 w 4646651"/>
              <a:gd name="connsiteY5" fmla="*/ 4904808 h 538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6651" h="5383413">
                <a:moveTo>
                  <a:pt x="0" y="0"/>
                </a:moveTo>
                <a:lnTo>
                  <a:pt x="4168046" y="0"/>
                </a:lnTo>
                <a:lnTo>
                  <a:pt x="4646651" y="478605"/>
                </a:lnTo>
                <a:lnTo>
                  <a:pt x="4646651" y="5383413"/>
                </a:lnTo>
                <a:lnTo>
                  <a:pt x="478605" y="5383413"/>
                </a:lnTo>
                <a:lnTo>
                  <a:pt x="0" y="4904808"/>
                </a:lnTo>
                <a:close/>
              </a:path>
            </a:pathLst>
          </a:custGeom>
          <a:ln w="571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CC096F9F-3AD4-4FC8-823F-DBD962E2E1C6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1021316" y="361496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9CFFEAD0-9992-49A8-A068-3357E08CD7C0}"/>
              </a:ext>
            </a:extLst>
          </p:cNvPr>
          <p:cNvSpPr>
            <a:spLocks noChangeAspect="1"/>
          </p:cNvSpPr>
          <p:nvPr userDrawn="1"/>
        </p:nvSpPr>
        <p:spPr>
          <a:xfrm>
            <a:off x="6865431" y="5819524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0145D-417E-4648-AB08-0A7974A629E0}"/>
              </a:ext>
            </a:extLst>
          </p:cNvPr>
          <p:cNvCxnSpPr/>
          <p:nvPr userDrawn="1"/>
        </p:nvCxnSpPr>
        <p:spPr>
          <a:xfrm>
            <a:off x="7118556" y="1789472"/>
            <a:ext cx="428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789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blackWhite">
      <p:bgPr>
        <a:gradFill flip="none" rotWithShape="1">
          <a:gsLst>
            <a:gs pos="0">
              <a:schemeClr val="bg2">
                <a:lumMod val="50000"/>
              </a:schemeClr>
            </a:gs>
            <a:gs pos="33000">
              <a:schemeClr val="bg2"/>
            </a:gs>
            <a:gs pos="66000">
              <a:schemeClr val="bg2">
                <a:lumMod val="75000"/>
              </a:schemeClr>
            </a:gs>
            <a:gs pos="97000">
              <a:schemeClr val="bg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F5B4C6D-2825-4690-8D32-39CBF5E0F7E6}"/>
              </a:ext>
            </a:extLst>
          </p:cNvPr>
          <p:cNvSpPr/>
          <p:nvPr userDrawn="1"/>
        </p:nvSpPr>
        <p:spPr>
          <a:xfrm rot="10800000" flipV="1">
            <a:off x="8532326" y="1820272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DFD43940-6D78-4E75-BDB6-8792768BB894}"/>
              </a:ext>
            </a:extLst>
          </p:cNvPr>
          <p:cNvSpPr/>
          <p:nvPr userDrawn="1"/>
        </p:nvSpPr>
        <p:spPr>
          <a:xfrm flipH="1">
            <a:off x="8286318" y="1685652"/>
            <a:ext cx="3152309" cy="4408489"/>
          </a:xfrm>
          <a:prstGeom prst="corner">
            <a:avLst>
              <a:gd name="adj1" fmla="val 5837"/>
              <a:gd name="adj2" fmla="val 6502"/>
            </a:avLst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9214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8850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Side bar">
            <a:extLst>
              <a:ext uri="{FF2B5EF4-FFF2-40B4-BE49-F238E27FC236}">
                <a16:creationId xmlns:a16="http://schemas.microsoft.com/office/drawing/2014/main" id="{FFA7AFEF-D97A-4A94-A884-7F95E91332B7}"/>
              </a:ext>
            </a:extLst>
          </p:cNvPr>
          <p:cNvSpPr/>
          <p:nvPr userDrawn="1"/>
        </p:nvSpPr>
        <p:spPr>
          <a:xfrm>
            <a:off x="622095" y="0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5/3/2020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630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8" r:id="rId4"/>
    <p:sldLayoutId id="2147483671" r:id="rId5"/>
    <p:sldLayoutId id="2147483669" r:id="rId6"/>
    <p:sldLayoutId id="2147483672" r:id="rId7"/>
    <p:sldLayoutId id="2147483663" r:id="rId8"/>
    <p:sldLayoutId id="2147483664" r:id="rId9"/>
    <p:sldLayoutId id="2147483665" r:id="rId10"/>
    <p:sldLayoutId id="2147483666" r:id="rId11"/>
    <p:sldLayoutId id="2147483673" r:id="rId12"/>
    <p:sldLayoutId id="2147483667" r:id="rId13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Arial" panose="020B0604020202020204" pitchFamily="34" charset="0"/>
        <a:buChar char="•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732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4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304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7876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187702" indent="-28575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file:///E:\OneDrive%20-%20Nguyen%20Sieu%20School\X_POPPA's%20file_FPOLY%20Gakkuzai\2020%201.Spring\Block%202%20-%20PRO1041%20-%20D&#7921;%20&#225;n%201\USE%20CASE%20-%20Color.png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file:///E:\OneDrive%20-%20Nguyen%20Sieu%20School\X_POPPA's%20file_FPOLY%20Gakkuzai\2020%201.Spring\Block%202%20-%20PRO1041%20-%20D&#7921;%20&#225;n%201\nhan%20vien.png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file:///E:\OneDrive%20-%20Nguyen%20Sieu%20School\X_POPPA's%20file_FPOLY%20Gakkuzai\2020%201.Spring\Block%202%20-%20PRO1041%20-%20D&#7921;%20&#225;n%201\QLDL.png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file:///E:\OneDrive%20-%20Nguyen%20Sieu%20School\X_POPPA's%20file_FPOLY%20Gakkuzai\2020%201.Spring\Block%202%20-%20PRO1041%20-%20D&#7921;%20&#225;n%201\BOSS.png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file:///E:\OneDrive%20-%20Nguyen%20Sieu%20School\X_POPPA's%20file_FPOLY%20Gakkuzai\2020%201.Spring\Block%202%20-%20PRO1041%20-%20D&#7921;%20&#225;n%201\Activity.pdf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file:///E:\OneDrive%20-%20Nguyen%20Sieu%20School\X_POPPA's%20file_FPOLY%20Gakkuzai\2020%201.Spring\Block%202%20-%20PRO1041%20-%20D&#7921;%20&#225;n%201\Activity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file:///E:\OneDrive%20-%20Nguyen%20Sieu%20School\X_POPPA's%20file_FPOLY%20Gakkuzai\2020%201.Spring\Block%202%20-%20PRO1041%20-%20D&#7921;%20&#225;n%201\PharmacyManager.pdf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24" b="4649"/>
          <a:stretch/>
        </p:blipFill>
        <p:spPr>
          <a:xfrm>
            <a:off x="391589" y="508238"/>
            <a:ext cx="7508743" cy="56769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09"/>
          <a:stretch/>
        </p:blipFill>
        <p:spPr>
          <a:xfrm>
            <a:off x="8015530" y="508238"/>
            <a:ext cx="3704433" cy="5666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2934" y="686661"/>
            <a:ext cx="3081576" cy="1194578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DỰ ÁN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5530" y="2294416"/>
            <a:ext cx="3586261" cy="1733655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 MỀM QUẢN LÝ CHUỖI Cửa HÀNG THUỐC </a:t>
            </a: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(Pharmacy - Pharma4U)</a:t>
            </a:r>
          </a:p>
        </p:txBody>
      </p:sp>
      <p:sp>
        <p:nvSpPr>
          <p:cNvPr id="8" name="AutoShape 2" descr="https://docs.google.com/drawings/u/1/d/sgNy5dUgGaoQmgpyhCnjCCA/image?w=890&amp;h=116&amp;rev=1&amp;ac=1&amp;parent=1ctJVLRECQMPhUjkl6LDq8NyI1LTISI8LPW8oCi2ql4Y"/>
          <p:cNvSpPr>
            <a:spLocks noChangeAspect="1" noChangeArrowheads="1"/>
          </p:cNvSpPr>
          <p:nvPr/>
        </p:nvSpPr>
        <p:spPr bwMode="auto">
          <a:xfrm>
            <a:off x="8424253" y="5243795"/>
            <a:ext cx="2866666" cy="54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Giảng viên HD: </a:t>
            </a:r>
            <a:r>
              <a:rPr lang="en-US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Trần Thị Vân</a:t>
            </a:r>
          </a:p>
        </p:txBody>
      </p:sp>
    </p:spTree>
    <p:extLst>
      <p:ext uri="{BB962C8B-B14F-4D97-AF65-F5344CB8AC3E}">
        <p14:creationId xmlns:p14="http://schemas.microsoft.com/office/powerpoint/2010/main" val="125563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Tìm hiểu và xây dựng ý tưởng</a:t>
            </a:r>
          </a:p>
        </p:txBody>
      </p:sp>
      <p:pic>
        <p:nvPicPr>
          <p:cNvPr id="3074" name="Picture 2" descr="91% số nhà thuốc ở nông thôn bán kháng sinh không đơ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285" y="267418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11660" y="2002766"/>
            <a:ext cx="5273615" cy="43117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Các vùng nông thôn vẫn còn sử dụng giấy tờ để quản lý cửa hàng thuốc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Segoe UI Black" panose="020B0A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Các ứng dụng quản lý thuốc Việt hóa tại Việt Nam chỉ đếm trên đầu ngón tay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 </a:t>
            </a:r>
            <a:r>
              <a:rPr lang="en-US" sz="2000" b="1" dirty="0">
                <a:latin typeface="+mn-lt"/>
                <a:ea typeface="Segoe UI Black" panose="020B0A02040204020203" pitchFamily="34" charset="0"/>
              </a:rPr>
              <a:t>Đây là một cơ hội để tăng số lượng các ứng dụng quản lý thuốc và học tập</a:t>
            </a:r>
          </a:p>
        </p:txBody>
      </p:sp>
    </p:spTree>
    <p:extLst>
      <p:ext uri="{BB962C8B-B14F-4D97-AF65-F5344CB8AC3E}">
        <p14:creationId xmlns:p14="http://schemas.microsoft.com/office/powerpoint/2010/main" val="941908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Đôi chút về các phầm mềm tương tự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103708" y="2224178"/>
            <a:ext cx="4935747" cy="4268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Đối tượng sử dụng rộng, từ cửa hàng thuốc nhỏ lẻ đến chuỗi cửa hàng lớn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Tích hợp công nghệ lưu trữ đám mây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Đáp ứng tiêu chuẩn GPP của bộ Y tế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Chi phí để sử dụng sản phẩm thấp</a:t>
            </a:r>
          </a:p>
        </p:txBody>
      </p:sp>
      <p:pic>
        <p:nvPicPr>
          <p:cNvPr id="6146" name="Picture 2" descr="Kết quả hình ảnh cho Moss Phar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62" y="2267909"/>
            <a:ext cx="5814743" cy="329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749815" y="1613047"/>
            <a:ext cx="2864832" cy="61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MOSS PHARMA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282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Đôi chút về các phầm mềm tương tự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095082" y="2347638"/>
            <a:ext cx="4935747" cy="4268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Có tích hợp mã vạch, hỗ trợ mở 2 kho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Hỗ trợ nhiều đơn vị tính và các chiết khấu</a:t>
            </a:r>
            <a:endParaRPr lang="en-US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latin typeface="+mn-lt"/>
              </a:rPr>
              <a:t>Tính năng phân tích nhà cung cấp, đưa ra nhà cung cấp tốt nhất khi đặt hàng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000" dirty="0"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20751" y="1674777"/>
            <a:ext cx="2864832" cy="61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XPHARMA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pic>
        <p:nvPicPr>
          <p:cNvPr id="7170" name="Picture 2" descr="Kết quả hình ảnh cho Xpharm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" t="5755" r="17358" b="6260"/>
          <a:stretch/>
        </p:blipFill>
        <p:spPr bwMode="auto">
          <a:xfrm>
            <a:off x="1017919" y="2347638"/>
            <a:ext cx="5891842" cy="352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681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Đôi chút về các phầm mềm tương tự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211110" y="1821426"/>
            <a:ext cx="4935747" cy="42686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200" dirty="0">
                <a:latin typeface="+mn-lt"/>
              </a:rPr>
              <a:t>đạt tiêu chuẩn GPP của Bộ Y Tế</a:t>
            </a:r>
            <a:endParaRPr lang="en-US" sz="22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2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200" dirty="0">
                <a:latin typeface="+mn-lt"/>
              </a:rPr>
              <a:t>Hỗ trợ bán hàng nhanh theo mã vạch hoặc theo hoạt chất để tìm loại thuốc thay thế nếu hết hàng.</a:t>
            </a:r>
            <a:endParaRPr lang="en-US" sz="22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2200" dirty="0">
              <a:latin typeface="+mn-lt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200" dirty="0">
                <a:latin typeface="+mn-lt"/>
              </a:rPr>
              <a:t>Quản lý các chương trình khuyến mãi, giảm giá sản phẩm, tra cứu thông tin khách hàng nhanh chóng.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603166" y="1821426"/>
            <a:ext cx="2864832" cy="61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>
                <a:latin typeface="+mn-lt"/>
                <a:ea typeface="Segoe UI Black" panose="020B0A02040204020203" pitchFamily="34" charset="0"/>
              </a:rPr>
              <a:t>PHARMA DELUXE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pic>
        <p:nvPicPr>
          <p:cNvPr id="8194" name="Picture 2" descr="Kết quả hình ảnh cho Pharma Delux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79" y="2550892"/>
            <a:ext cx="59436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565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248" y="1932814"/>
            <a:ext cx="8361229" cy="3007447"/>
          </a:xfrm>
        </p:spPr>
        <p:txBody>
          <a:bodyPr/>
          <a:lstStyle/>
          <a:p>
            <a:r>
              <a:rPr lang="en-US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Phân tích và thiết kế</a:t>
            </a:r>
            <a:endParaRPr lang="en-US" sz="8000" cap="none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792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Các đối tượng sử dụng hệ thống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99091" y="1699354"/>
            <a:ext cx="1449238" cy="1449238"/>
            <a:chOff x="3519577" y="1733908"/>
            <a:chExt cx="1449238" cy="1449238"/>
          </a:xfrm>
        </p:grpSpPr>
        <p:sp>
          <p:nvSpPr>
            <p:cNvPr id="3" name="Rectangle 2"/>
            <p:cNvSpPr/>
            <p:nvPr/>
          </p:nvSpPr>
          <p:spPr>
            <a:xfrm>
              <a:off x="3519577" y="1733908"/>
              <a:ext cx="1449238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22" name="Picture 6" descr="https://documents.lucidchart.com/documents/c4dbdeb2-6adb-4b0d-98ff-bbb002e06c5d/pages/0_0?a=8699&amp;x=4297&amp;y=767&amp;w=227&amp;h=227&amp;store=1&amp;accept=image%2F*&amp;auth=LCA%20c3af5759e1540101fed0353f08d762b90306e059-ts%3D158832575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55" t="11715" r="23303" b="12635"/>
            <a:stretch/>
          </p:blipFill>
          <p:spPr bwMode="auto">
            <a:xfrm>
              <a:off x="3817188" y="1846051"/>
              <a:ext cx="854015" cy="122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2099091" y="3428904"/>
            <a:ext cx="1449238" cy="1449238"/>
            <a:chOff x="6489939" y="1932269"/>
            <a:chExt cx="1449238" cy="1449238"/>
          </a:xfrm>
        </p:grpSpPr>
        <p:sp>
          <p:nvSpPr>
            <p:cNvPr id="15" name="Rectangle 14"/>
            <p:cNvSpPr/>
            <p:nvPr/>
          </p:nvSpPr>
          <p:spPr>
            <a:xfrm>
              <a:off x="6489939" y="1932269"/>
              <a:ext cx="1449238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28" name="Picture 12" descr="https://documents.lucidchart.com/documents/c4dbdeb2-6adb-4b0d-98ff-bbb002e06c5d/pages/0_0?a=8708&amp;x=4288&amp;y=1105&amp;w=264&amp;h=264&amp;store=1&amp;accept=image%2F*&amp;auth=LCA%201275e6cbe9ca1014a93b60860cf75180038992a6-ts%3D158832575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24" t="23286" r="19160" b="26018"/>
            <a:stretch/>
          </p:blipFill>
          <p:spPr bwMode="auto">
            <a:xfrm>
              <a:off x="6489939" y="2078917"/>
              <a:ext cx="1449238" cy="1155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2099090" y="5158454"/>
            <a:ext cx="1449238" cy="1449238"/>
            <a:chOff x="7223184" y="3183146"/>
            <a:chExt cx="1449238" cy="1449238"/>
          </a:xfrm>
        </p:grpSpPr>
        <p:sp>
          <p:nvSpPr>
            <p:cNvPr id="16" name="Rectangle 15"/>
            <p:cNvSpPr/>
            <p:nvPr/>
          </p:nvSpPr>
          <p:spPr>
            <a:xfrm>
              <a:off x="7223184" y="3183146"/>
              <a:ext cx="1449238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30" name="Picture 14" descr="https://documents.lucidchart.com/documents/c4dbdeb2-6adb-4b0d-98ff-bbb002e06c5d/pages/0_0?a=8708&amp;x=4276&amp;y=1411&amp;w=248&amp;h=248&amp;store=1&amp;accept=image%2F*&amp;auth=LCA%204ee56ae8dff997a6d6748ab7ac788a85192c18c7-ts%3D158832575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4" t="14163" r="12859" b="17182"/>
            <a:stretch/>
          </p:blipFill>
          <p:spPr bwMode="auto">
            <a:xfrm>
              <a:off x="7300822" y="3299602"/>
              <a:ext cx="1293962" cy="1216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itle 1"/>
          <p:cNvSpPr txBox="1">
            <a:spLocks/>
          </p:cNvSpPr>
          <p:nvPr/>
        </p:nvSpPr>
        <p:spPr>
          <a:xfrm>
            <a:off x="3768301" y="1914977"/>
            <a:ext cx="7424472" cy="1276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 Nhân viên: Sử dụng để bán thuốc và nhập thuốc và kiểm tra tình trạng của cửa hàng (Thuốc nào sắp hết -&gt; báo cho quản lý,...)</a:t>
            </a:r>
            <a:endParaRPr lang="en-US" sz="2000" dirty="0"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768301" y="3601389"/>
            <a:ext cx="7424472" cy="1276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 Quản lý đại lý: Có khả năng làm việc của Nhân viên, cập nhật nhân viên và có thể xem được báo cáo thống kê của chính cửa hàng đó</a:t>
            </a:r>
            <a:endParaRPr lang="en-US" sz="2000" dirty="0"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3768301" y="5369764"/>
            <a:ext cx="7424472" cy="1276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 Quản lý chuỗi đại lý: Có thể xem thống kê và báo cáo của tất cả các cửa hàng, cập nhật nhân viên hoặc quản lý mới</a:t>
            </a:r>
            <a:endParaRPr lang="en-US" sz="2000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162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92834"/>
            <a:ext cx="9601200" cy="720213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USE CASE – Tổng quát</a:t>
            </a:r>
          </a:p>
        </p:txBody>
      </p:sp>
      <p:pic>
        <p:nvPicPr>
          <p:cNvPr id="11" name="Picture 10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03" y="1717964"/>
            <a:ext cx="580079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88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USE CASE – Nhân viên</a:t>
            </a:r>
          </a:p>
        </p:txBody>
      </p:sp>
      <p:pic>
        <p:nvPicPr>
          <p:cNvPr id="8" name="Picture 7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035" y="1621766"/>
            <a:ext cx="5073205" cy="507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83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USE CASE –  Quản lý cửa hàng</a:t>
            </a:r>
          </a:p>
        </p:txBody>
      </p:sp>
      <p:pic>
        <p:nvPicPr>
          <p:cNvPr id="3" name="Picture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36" y="1621766"/>
            <a:ext cx="3750977" cy="496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26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668" y="1699012"/>
            <a:ext cx="3759515" cy="50019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USE CASE –  Quản lý chuỗi cửa hàng</a:t>
            </a:r>
          </a:p>
        </p:txBody>
      </p:sp>
    </p:spTree>
    <p:extLst>
      <p:ext uri="{BB962C8B-B14F-4D97-AF65-F5344CB8AC3E}">
        <p14:creationId xmlns:p14="http://schemas.microsoft.com/office/powerpoint/2010/main" val="3417988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89FE-7B85-40C7-8441-909223A9B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976" y="1272566"/>
            <a:ext cx="9504485" cy="3007447"/>
          </a:xfrm>
        </p:spPr>
        <p:txBody>
          <a:bodyPr/>
          <a:lstStyle/>
          <a:p>
            <a:r>
              <a:rPr lang="en-US" dirty="0"/>
              <a:t>THÀNH VIÊN TRONG NHÓM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7DC842-2DF4-46F3-AEC5-E38386DA6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7977" y="5017823"/>
            <a:ext cx="9504485" cy="1086237"/>
          </a:xfrm>
        </p:spPr>
        <p:txBody>
          <a:bodyPr/>
          <a:lstStyle/>
          <a:p>
            <a:r>
              <a:rPr lang="en-US" dirty="0"/>
              <a:t>NHÓM 8 – THỰC HIỆN DỰ ÁN PHẦN MỀM QUẢN LÝ CHUỖI CỬA HÀNG THUỐC Pharmacy – Pharma4U</a:t>
            </a:r>
          </a:p>
        </p:txBody>
      </p:sp>
    </p:spTree>
    <p:extLst>
      <p:ext uri="{BB962C8B-B14F-4D97-AF65-F5344CB8AC3E}">
        <p14:creationId xmlns:p14="http://schemas.microsoft.com/office/powerpoint/2010/main" val="2461678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ACTIVITY</a:t>
            </a:r>
          </a:p>
        </p:txBody>
      </p:sp>
      <p:pic>
        <p:nvPicPr>
          <p:cNvPr id="5" name="Picture 4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16750" t="16520" r="34417" b="7777"/>
          <a:stretch/>
        </p:blipFill>
        <p:spPr>
          <a:xfrm>
            <a:off x="3308085" y="1621766"/>
            <a:ext cx="5745480" cy="501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71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ACTIVITY</a:t>
            </a:r>
          </a:p>
        </p:txBody>
      </p:sp>
      <p:pic>
        <p:nvPicPr>
          <p:cNvPr id="5" name="Picture 4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16750" t="16520" r="34417" b="7777"/>
          <a:stretch/>
        </p:blipFill>
        <p:spPr>
          <a:xfrm>
            <a:off x="3308085" y="1621766"/>
            <a:ext cx="5745480" cy="501013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AD76AC1-BA1E-46F6-B1D1-477C323E1F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895" y="1555194"/>
            <a:ext cx="6131859" cy="530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293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Thiết kế sơ đồ quan hệ</a:t>
            </a:r>
          </a:p>
        </p:txBody>
      </p:sp>
      <p:pic>
        <p:nvPicPr>
          <p:cNvPr id="3" name="Picture 2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16026" t="14617" r="29359" b="4701"/>
          <a:stretch/>
        </p:blipFill>
        <p:spPr>
          <a:xfrm>
            <a:off x="3244389" y="1621766"/>
            <a:ext cx="5872872" cy="488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68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4629" y="1944389"/>
            <a:ext cx="8699469" cy="3007447"/>
          </a:xfrm>
        </p:spPr>
        <p:txBody>
          <a:bodyPr/>
          <a:lstStyle/>
          <a:p>
            <a:r>
              <a:rPr lang="en-US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Cài đặt hệ thống</a:t>
            </a:r>
            <a:endParaRPr lang="en-US" sz="8000" cap="none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739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Kiến trúc hệ thống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386" y="3616624"/>
            <a:ext cx="1933308" cy="11823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927" y="3541413"/>
            <a:ext cx="1486057" cy="1486057"/>
          </a:xfrm>
          <a:prstGeom prst="rect">
            <a:avLst/>
          </a:prstGeom>
        </p:spPr>
      </p:pic>
      <p:sp>
        <p:nvSpPr>
          <p:cNvPr id="16" name="Left-Right Arrow 15"/>
          <p:cNvSpPr/>
          <p:nvPr/>
        </p:nvSpPr>
        <p:spPr>
          <a:xfrm>
            <a:off x="3352504" y="4083403"/>
            <a:ext cx="1326925" cy="575113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 rot="19648463">
            <a:off x="6927012" y="2999881"/>
            <a:ext cx="1981479" cy="181203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 rot="1277479">
            <a:off x="7182773" y="5314116"/>
            <a:ext cx="1981479" cy="181203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7214228" y="4165600"/>
            <a:ext cx="1587581" cy="205359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491673" y="5104849"/>
            <a:ext cx="1971964" cy="7440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Cơ sở dữ liệu</a:t>
            </a:r>
            <a:endParaRPr lang="en-US" sz="2000" b="1" dirty="0">
              <a:solidFill>
                <a:schemeClr val="tx1"/>
              </a:solidFill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5507591" y="4960552"/>
            <a:ext cx="1358468" cy="4799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Internet</a:t>
            </a:r>
            <a:endParaRPr lang="en-US" sz="2000" b="1" dirty="0">
              <a:solidFill>
                <a:schemeClr val="tx1"/>
              </a:solidFill>
              <a:latin typeface="+mn-lt"/>
              <a:ea typeface="Segoe UI Black" panose="020B0A02040204020203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004196" y="1383056"/>
            <a:ext cx="1730921" cy="1737389"/>
            <a:chOff x="8630764" y="1490502"/>
            <a:chExt cx="1730921" cy="1737389"/>
          </a:xfrm>
        </p:grpSpPr>
        <p:grpSp>
          <p:nvGrpSpPr>
            <p:cNvPr id="13" name="Group 12"/>
            <p:cNvGrpSpPr/>
            <p:nvPr/>
          </p:nvGrpSpPr>
          <p:grpSpPr>
            <a:xfrm>
              <a:off x="8630764" y="1490502"/>
              <a:ext cx="1410454" cy="1403163"/>
              <a:chOff x="7678128" y="1049445"/>
              <a:chExt cx="2316192" cy="1877718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6602" y="1049445"/>
                <a:ext cx="1877718" cy="1877718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8128" y="1401507"/>
                <a:ext cx="1433292" cy="1433292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03659" y="1839111"/>
                <a:ext cx="995688" cy="995688"/>
              </a:xfrm>
              <a:prstGeom prst="rect">
                <a:avLst/>
              </a:prstGeom>
            </p:spPr>
          </p:pic>
        </p:grp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8645461" y="2747920"/>
              <a:ext cx="1716224" cy="479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89000"/>
                </a:lnSpc>
                <a:spcBef>
                  <a:spcPct val="0"/>
                </a:spcBef>
                <a:buNone/>
                <a:defRPr sz="4800" kern="12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sym typeface="Wingdings" panose="05000000000000000000" pitchFamily="2" charset="2"/>
                </a:rPr>
                <a:t>Cửa hàng 1</a:t>
              </a:r>
              <a:endPara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129529" y="3462154"/>
            <a:ext cx="1716224" cy="1663019"/>
            <a:chOff x="8816333" y="3398973"/>
            <a:chExt cx="1716224" cy="1663019"/>
          </a:xfrm>
        </p:grpSpPr>
        <p:grpSp>
          <p:nvGrpSpPr>
            <p:cNvPr id="14" name="Group 13"/>
            <p:cNvGrpSpPr/>
            <p:nvPr/>
          </p:nvGrpSpPr>
          <p:grpSpPr>
            <a:xfrm>
              <a:off x="8891072" y="3398973"/>
              <a:ext cx="1345281" cy="1340599"/>
              <a:chOff x="7821038" y="2982158"/>
              <a:chExt cx="2209168" cy="179399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1038" y="2982158"/>
                <a:ext cx="1678309" cy="1678309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0192" y="3406139"/>
                <a:ext cx="1370014" cy="1370014"/>
              </a:xfrm>
              <a:prstGeom prst="rect">
                <a:avLst/>
              </a:prstGeom>
            </p:spPr>
          </p:pic>
        </p:grp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8816333" y="4582021"/>
              <a:ext cx="1716224" cy="479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89000"/>
                </a:lnSpc>
                <a:spcBef>
                  <a:spcPct val="0"/>
                </a:spcBef>
                <a:buNone/>
                <a:defRPr sz="4800" kern="12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sym typeface="Wingdings" panose="05000000000000000000" pitchFamily="2" charset="2"/>
                </a:rPr>
                <a:t>Cửa hàng 2</a:t>
              </a:r>
              <a:endPara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151974" y="5374841"/>
            <a:ext cx="1716224" cy="1591828"/>
            <a:chOff x="8816333" y="5266172"/>
            <a:chExt cx="1716224" cy="159182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2202" y="5266172"/>
              <a:ext cx="1254151" cy="1254151"/>
            </a:xfrm>
            <a:prstGeom prst="rect">
              <a:avLst/>
            </a:prstGeom>
          </p:spPr>
        </p:pic>
        <p:sp>
          <p:nvSpPr>
            <p:cNvPr id="24" name="Title 1"/>
            <p:cNvSpPr txBox="1">
              <a:spLocks/>
            </p:cNvSpPr>
            <p:nvPr/>
          </p:nvSpPr>
          <p:spPr>
            <a:xfrm>
              <a:off x="8816333" y="6378029"/>
              <a:ext cx="1716224" cy="4799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89000"/>
                </a:lnSpc>
                <a:spcBef>
                  <a:spcPct val="0"/>
                </a:spcBef>
                <a:buNone/>
                <a:defRPr sz="4800" kern="12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b="1" dirty="0">
                  <a:solidFill>
                    <a:schemeClr val="tx1"/>
                  </a:solidFill>
                  <a:latin typeface="+mn-lt"/>
                  <a:ea typeface="Segoe UI Black" panose="020B0A02040204020203" pitchFamily="34" charset="0"/>
                  <a:sym typeface="Wingdings" panose="05000000000000000000" pitchFamily="2" charset="2"/>
                </a:rPr>
                <a:t>Cửa hàng 3</a:t>
              </a:r>
              <a:endParaRPr lang="en-US" sz="2000" b="1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9375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Các công nghệ sử dụng</a:t>
            </a:r>
          </a:p>
        </p:txBody>
      </p:sp>
      <p:pic>
        <p:nvPicPr>
          <p:cNvPr id="10242" name="Picture 2" descr="Swing GUI Hello World Example - Java Ho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485" y="1977736"/>
            <a:ext cx="3012498" cy="306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ản gốc Microsoft SQL Server 2014 chuẩn DVD OEM Phiên bản tiếng An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5" t="18559" r="11029" b="16911"/>
          <a:stretch/>
        </p:blipFill>
        <p:spPr bwMode="auto">
          <a:xfrm>
            <a:off x="6465455" y="1986035"/>
            <a:ext cx="3666836" cy="305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484447" y="5397701"/>
            <a:ext cx="1745808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 Java Swing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365864" y="5406000"/>
            <a:ext cx="2350789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SQL server 2014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560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Các công nghệ sử dụng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32559" y="4850186"/>
            <a:ext cx="1745808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Github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134456" y="4850186"/>
            <a:ext cx="2350789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Photoshop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  <p:pic>
        <p:nvPicPr>
          <p:cNvPr id="8" name="Google Shape;36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13067" y="2654206"/>
            <a:ext cx="1694609" cy="165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6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0411" y="2487985"/>
            <a:ext cx="1894864" cy="189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4" name="Picture 2" descr="Lucidchart Diagrams for Team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334" y="2654206"/>
            <a:ext cx="1728643" cy="172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498352" y="4842635"/>
            <a:ext cx="2350789" cy="7444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  <a:ea typeface="Segoe UI Black" panose="020B0A02040204020203" pitchFamily="34" charset="0"/>
                <a:sym typeface="Wingdings" panose="05000000000000000000" pitchFamily="2" charset="2"/>
              </a:rPr>
              <a:t>Lucidchart</a:t>
            </a:r>
            <a:endParaRPr lang="en-US" sz="2000" b="1" dirty="0">
              <a:latin typeface="+mn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528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Sơ đồ tổ chức giao diện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385" t="17350" r="44230" b="6068"/>
          <a:stretch/>
        </p:blipFill>
        <p:spPr>
          <a:xfrm>
            <a:off x="3286606" y="1621766"/>
            <a:ext cx="5788437" cy="49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Chức năng nhập thuốc (Hóa đơn nhập)</a:t>
            </a:r>
          </a:p>
        </p:txBody>
      </p:sp>
    </p:spTree>
    <p:extLst>
      <p:ext uri="{BB962C8B-B14F-4D97-AF65-F5344CB8AC3E}">
        <p14:creationId xmlns:p14="http://schemas.microsoft.com/office/powerpoint/2010/main" val="1209070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Chức năng bán thuốc (Hóa đơn xuất)</a:t>
            </a:r>
          </a:p>
        </p:txBody>
      </p:sp>
    </p:spTree>
    <p:extLst>
      <p:ext uri="{BB962C8B-B14F-4D97-AF65-F5344CB8AC3E}">
        <p14:creationId xmlns:p14="http://schemas.microsoft.com/office/powerpoint/2010/main" val="3244141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F4B2-1DB7-414F-A4A4-4F72BEAF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THÔNG TIN </a:t>
            </a:r>
            <a:b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CÁ NHÂN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" t="3620" r="-208" b="20050"/>
          <a:stretch/>
        </p:blipFill>
        <p:spPr/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952927E-AEC4-40FF-ABBD-2A3BE13F30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3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LƯU ANH QUÂN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1480">
            <a:off x="-18177" y="1992700"/>
            <a:ext cx="6067304" cy="404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94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2834"/>
            <a:ext cx="9618453" cy="728932"/>
          </a:xfrm>
        </p:spPr>
        <p:txBody>
          <a:bodyPr/>
          <a:lstStyle/>
          <a:p>
            <a:r>
              <a:rPr lang="en-US" sz="3200" dirty="0">
                <a:latin typeface="Segoe UI Black" panose="020B0A02040204020203" pitchFamily="34" charset="0"/>
                <a:ea typeface="Segoe UI Black" panose="020B0A02040204020203" pitchFamily="34" charset="0"/>
              </a:rPr>
              <a:t>Chức năng in hóa đơn</a:t>
            </a:r>
          </a:p>
        </p:txBody>
      </p:sp>
    </p:spTree>
    <p:extLst>
      <p:ext uri="{BB962C8B-B14F-4D97-AF65-F5344CB8AC3E}">
        <p14:creationId xmlns:p14="http://schemas.microsoft.com/office/powerpoint/2010/main" val="255525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F4B2-1DB7-414F-A4A4-4F72BEAF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THÔNG TIN </a:t>
            </a:r>
            <a:b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CÁ NHÂN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952927E-AEC4-40FF-ABBD-2A3BE13F30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36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ĐỖ HOÀNG LONG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1480">
            <a:off x="-18177" y="1992700"/>
            <a:ext cx="6067304" cy="4045789"/>
          </a:xfrm>
          <a:prstGeom prst="rect">
            <a:avLst/>
          </a:prstGeo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7" r="7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00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F4B2-1DB7-414F-A4A4-4F72BEAF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THÔNG TIN </a:t>
            </a:r>
            <a:b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CÁ NHÂN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952927E-AEC4-40FF-ABBD-2A3BE13F30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32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NGUYỄN THÀNH ĐỒNG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1480">
            <a:off x="-18177" y="1992700"/>
            <a:ext cx="6067304" cy="4045789"/>
          </a:xfrm>
          <a:prstGeom prst="rect">
            <a:avLst/>
          </a:prstGeom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" r="11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6295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095" y="826089"/>
            <a:ext cx="9601200" cy="720213"/>
          </a:xfrm>
        </p:spPr>
        <p:txBody>
          <a:bodyPr/>
          <a:lstStyle/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Giới thiệu dự án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37095" y="2153914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Phân tích và thiết kế</a:t>
            </a:r>
            <a:endParaRPr lang="en-US" sz="36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40612" y="2714353"/>
            <a:ext cx="9592573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37095" y="3447661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Cài đặt hệ thống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440612" y="4008100"/>
            <a:ext cx="96012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37095" y="4741408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Demo sản phẩm</a:t>
            </a:r>
            <a:endParaRPr lang="en-US" sz="36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440612" y="5301847"/>
            <a:ext cx="96012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 txBox="1">
            <a:spLocks/>
          </p:cNvSpPr>
          <p:nvPr/>
        </p:nvSpPr>
        <p:spPr>
          <a:xfrm>
            <a:off x="1337095" y="6077402"/>
            <a:ext cx="9601200" cy="72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Kết quả đạt được</a:t>
            </a:r>
            <a:endParaRPr lang="en-US" sz="36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440612" y="6637841"/>
            <a:ext cx="9601200" cy="0"/>
          </a:xfrm>
          <a:prstGeom prst="line">
            <a:avLst/>
          </a:prstGeom>
          <a:ln w="28575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535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248" y="1932814"/>
            <a:ext cx="8361229" cy="3007447"/>
          </a:xfrm>
        </p:spPr>
        <p:txBody>
          <a:bodyPr/>
          <a:lstStyle/>
          <a:p>
            <a:r>
              <a:rPr lang="en-US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Phân tích và thiết kế</a:t>
            </a:r>
            <a:endParaRPr lang="en-US" sz="8000" cap="none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686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6B044-A495-4FDE-B341-D8F787F3B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Each slide is set up with a spot for different types of content. Use the slide template that makes sense for your project. </a:t>
            </a:r>
          </a:p>
          <a:p>
            <a:r>
              <a:rPr lang="en-US" dirty="0"/>
              <a:t>Make sure you set up your presentation for success with a Title or Lead card that sets up your cards for your audience.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46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248" y="1932814"/>
            <a:ext cx="8361229" cy="3007447"/>
          </a:xfrm>
        </p:spPr>
        <p:txBody>
          <a:bodyPr/>
          <a:lstStyle/>
          <a:p>
            <a:r>
              <a:rPr lang="en-US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Giới thiệu dự án</a:t>
            </a:r>
            <a:endParaRPr lang="en-US" sz="8000" cap="none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54508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ustom 2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9">
      <a:majorFont>
        <a:latin typeface="Impact"/>
        <a:ea typeface=""/>
        <a:cs typeface=""/>
      </a:majorFont>
      <a:minorFont>
        <a:latin typeface="Arial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22874644_Trading cards_AAS_v3" id="{4E496154-558D-4612-A753-0794614ED79B}" vid="{A8FAAD10-755F-4F52-9B7F-8A15476B6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72BC5E089E8A4788999AA5E29DCCF7" ma:contentTypeVersion="11" ma:contentTypeDescription="Create a new document." ma:contentTypeScope="" ma:versionID="3c6f0b15a9c32cfcb55e0f5449fe60f1">
  <xsd:schema xmlns:xsd="http://www.w3.org/2001/XMLSchema" xmlns:xs="http://www.w3.org/2001/XMLSchema" xmlns:p="http://schemas.microsoft.com/office/2006/metadata/properties" xmlns:ns3="9331ba5b-6cc6-4471-b41d-75646e727926" xmlns:ns4="2cba72be-cf7f-4857-8d3e-d47e769a6026" targetNamespace="http://schemas.microsoft.com/office/2006/metadata/properties" ma:root="true" ma:fieldsID="89e686b20e54b480b4677a00f5e49553" ns3:_="" ns4:_="">
    <xsd:import namespace="9331ba5b-6cc6-4471-b41d-75646e727926"/>
    <xsd:import namespace="2cba72be-cf7f-4857-8d3e-d47e769a602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31ba5b-6cc6-4471-b41d-75646e72792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ba72be-cf7f-4857-8d3e-d47e769a60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F44E19-6F9C-40C6-8F6B-82886B9019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05DA89-9689-4EB7-83A3-32913C232C3C}">
  <ds:schemaRefs>
    <ds:schemaRef ds:uri="http://schemas.openxmlformats.org/package/2006/metadata/core-properties"/>
    <ds:schemaRef ds:uri="http://purl.org/dc/dcmitype/"/>
    <ds:schemaRef ds:uri="http://www.w3.org/XML/1998/namespace"/>
    <ds:schemaRef ds:uri="9331ba5b-6cc6-4471-b41d-75646e727926"/>
    <ds:schemaRef ds:uri="2cba72be-cf7f-4857-8d3e-d47e769a6026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59596DB-271E-4892-846E-73ECF18082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31ba5b-6cc6-4471-b41d-75646e727926"/>
    <ds:schemaRef ds:uri="2cba72be-cf7f-4857-8d3e-d47e769a60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Trading cards</Template>
  <TotalTime>0</TotalTime>
  <Words>590</Words>
  <Application>Microsoft Office PowerPoint</Application>
  <PresentationFormat>Widescreen</PresentationFormat>
  <Paragraphs>81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Franklin Gothic Book</vt:lpstr>
      <vt:lpstr>Impact</vt:lpstr>
      <vt:lpstr>Segoe UI Black</vt:lpstr>
      <vt:lpstr>Crop</vt:lpstr>
      <vt:lpstr>DỰ ÁN 1</vt:lpstr>
      <vt:lpstr>THÀNH VIÊN TRONG NHÓM</vt:lpstr>
      <vt:lpstr>THÔNG TIN  CÁ NHÂN</vt:lpstr>
      <vt:lpstr>THÔNG TIN  CÁ NHÂN</vt:lpstr>
      <vt:lpstr>THÔNG TIN  CÁ NHÂN</vt:lpstr>
      <vt:lpstr>Giới thiệu dự án</vt:lpstr>
      <vt:lpstr>Phân tích và thiết kế</vt:lpstr>
      <vt:lpstr>Directions</vt:lpstr>
      <vt:lpstr>Giới thiệu dự án</vt:lpstr>
      <vt:lpstr>Tìm hiểu và xây dựng ý tưởng</vt:lpstr>
      <vt:lpstr>Đôi chút về các phầm mềm tương tự</vt:lpstr>
      <vt:lpstr>Đôi chút về các phầm mềm tương tự</vt:lpstr>
      <vt:lpstr>Đôi chút về các phầm mềm tương tự</vt:lpstr>
      <vt:lpstr>Phân tích và thiết kế</vt:lpstr>
      <vt:lpstr>Các đối tượng sử dụng hệ thống</vt:lpstr>
      <vt:lpstr>Sơ đồ USE CASE – Tổng quát</vt:lpstr>
      <vt:lpstr>Sơ đồ USE CASE – Nhân viên</vt:lpstr>
      <vt:lpstr>Sơ đồ USE CASE –  Quản lý cửa hàng</vt:lpstr>
      <vt:lpstr>Sơ đồ USE CASE –  Quản lý chuỗi cửa hàng</vt:lpstr>
      <vt:lpstr>Sơ đồ ACTIVITY</vt:lpstr>
      <vt:lpstr>Sơ đồ ACTIVITY</vt:lpstr>
      <vt:lpstr>Thiết kế sơ đồ quan hệ</vt:lpstr>
      <vt:lpstr>Cài đặt hệ thống</vt:lpstr>
      <vt:lpstr>Kiến trúc hệ thống</vt:lpstr>
      <vt:lpstr>Các công nghệ sử dụng</vt:lpstr>
      <vt:lpstr>Các công nghệ sử dụng</vt:lpstr>
      <vt:lpstr>Sơ đồ tổ chức giao diện</vt:lpstr>
      <vt:lpstr>Chức năng nhập thuốc (Hóa đơn nhập)</vt:lpstr>
      <vt:lpstr>Chức năng bán thuốc (Hóa đơn xuất)</vt:lpstr>
      <vt:lpstr>Chức năng in hóa đơn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2020-05-01T09:01:32Z</dcterms:created>
  <dcterms:modified xsi:type="dcterms:W3CDTF">2020-05-03T13:40:06Z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0x0101002972BC5E089E8A4788999AA5E29DCCF7</vt:lpwstr>
  </property>
</Properties>
</file>